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61" r:id="rId2"/>
    <p:sldId id="269" r:id="rId3"/>
    <p:sldId id="265" r:id="rId4"/>
    <p:sldId id="283" r:id="rId5"/>
    <p:sldId id="273" r:id="rId6"/>
    <p:sldId id="275" r:id="rId7"/>
    <p:sldId id="290" r:id="rId8"/>
    <p:sldId id="280" r:id="rId9"/>
    <p:sldId id="28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BD"/>
    <a:srgbClr val="13A54D"/>
    <a:srgbClr val="8D6A8E"/>
    <a:srgbClr val="EE7531"/>
    <a:srgbClr val="C7CB08"/>
    <a:srgbClr val="4A4A49"/>
    <a:srgbClr val="6F381A"/>
    <a:srgbClr val="B3BF00"/>
    <a:srgbClr val="B0BD01"/>
    <a:srgbClr val="3A9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0" autoAdjust="0"/>
    <p:restoredTop sz="99825" autoAdjust="0"/>
  </p:normalViewPr>
  <p:slideViewPr>
    <p:cSldViewPr snapToGrid="0" snapToObjects="1">
      <p:cViewPr varScale="1">
        <p:scale>
          <a:sx n="76" d="100"/>
          <a:sy n="76" d="100"/>
        </p:scale>
        <p:origin x="14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104" d="100"/>
          <a:sy n="104" d="100"/>
        </p:scale>
        <p:origin x="348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AFDE7-BDB6-F34D-9798-5F47BF9CCC37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092E1-2E9A-D34F-B437-1ABC55E4C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46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C2F7D-3F3E-A041-AF40-843054BDBE50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F8B26-39FF-DC4B-848B-194D8A2B7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8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F8B26-39FF-DC4B-848B-194D8A2B7D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0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9"/>
          <p:cNvSpPr txBox="1">
            <a:spLocks noChangeArrowheads="1"/>
          </p:cNvSpPr>
          <p:nvPr userDrawn="1"/>
        </p:nvSpPr>
        <p:spPr bwMode="auto">
          <a:xfrm>
            <a:off x="401480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6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566" y="918558"/>
            <a:ext cx="2526434" cy="562635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832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8558"/>
            <a:ext cx="2526434" cy="562635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55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9144000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83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15028" y="274638"/>
            <a:ext cx="6126850" cy="539075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pic>
        <p:nvPicPr>
          <p:cNvPr id="3" name="Picture 2" descr="bg_logo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5" y="146767"/>
            <a:ext cx="769351" cy="67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6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7" r:id="rId4"/>
    <p:sldLayoutId id="2147483678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i="0" kern="1200" baseline="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.hovorka@spucr.cz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160588" y="2081102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4300" b="1" dirty="0">
                <a:solidFill>
                  <a:srgbClr val="FFFFFF"/>
                </a:solidFill>
              </a:rPr>
              <a:t>ZÁVĚREČNÉ JEDNÁNÍ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160588" y="2873264"/>
            <a:ext cx="6048375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44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dirty="0">
                <a:solidFill>
                  <a:srgbClr val="4A4A49"/>
                </a:solidFill>
              </a:rPr>
              <a:t>Komplexní pozemkové úpravy v katastrálním území Rokytno a na části katastrálního území Chvojenec</a:t>
            </a:r>
            <a:endParaRPr lang="cs-CZ" sz="1800" dirty="0">
              <a:solidFill>
                <a:srgbClr val="4A4A49"/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160588" y="3759882"/>
            <a:ext cx="4392612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dirty="0">
                <a:solidFill>
                  <a:srgbClr val="FFFFFF"/>
                </a:solidFill>
              </a:rPr>
              <a:t>Krajský pozemkový úřad pro Pardubický kraj, pobočka Pardubice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-29882" y="2274168"/>
            <a:ext cx="1372095" cy="286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cs-CZ" sz="1200" dirty="0">
                <a:solidFill>
                  <a:srgbClr val="FFFFFF"/>
                </a:solidFill>
              </a:rPr>
              <a:t>15</a:t>
            </a:r>
            <a:r>
              <a:rPr lang="cs-CZ" sz="1200" b="0" dirty="0">
                <a:solidFill>
                  <a:srgbClr val="FFFFFF"/>
                </a:solidFill>
              </a:rPr>
              <a:t>. </a:t>
            </a:r>
            <a:r>
              <a:rPr lang="cs-CZ" sz="1200" dirty="0">
                <a:solidFill>
                  <a:srgbClr val="FFFFFF"/>
                </a:solidFill>
              </a:rPr>
              <a:t>5</a:t>
            </a:r>
            <a:r>
              <a:rPr lang="cs-CZ" sz="1200" b="0" dirty="0">
                <a:solidFill>
                  <a:srgbClr val="FFFFFF"/>
                </a:solidFill>
              </a:rPr>
              <a:t>. 2024</a:t>
            </a:r>
          </a:p>
        </p:txBody>
      </p:sp>
    </p:spTree>
    <p:extLst>
      <p:ext uri="{BB962C8B-B14F-4D97-AF65-F5344CB8AC3E}">
        <p14:creationId xmlns:p14="http://schemas.microsoft.com/office/powerpoint/2010/main" val="141938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02222" y="1054760"/>
            <a:ext cx="7415212" cy="96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</a:rPr>
              <a:t>Státní pozemkový úřad </a:t>
            </a:r>
          </a:p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</a:rPr>
              <a:t>pobočka Pardubice</a:t>
            </a: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602222" y="2213384"/>
            <a:ext cx="5306209" cy="330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r>
              <a:rPr lang="cs-CZ" sz="2200" b="1" dirty="0">
                <a:solidFill>
                  <a:srgbClr val="00A7BD"/>
                </a:solidFill>
              </a:rPr>
              <a:t>Komplexní pozemkové úpravy (</a:t>
            </a:r>
            <a:r>
              <a:rPr lang="cs-CZ" sz="2200" b="1" dirty="0" err="1">
                <a:solidFill>
                  <a:srgbClr val="00A7BD"/>
                </a:solidFill>
              </a:rPr>
              <a:t>KoPÚ</a:t>
            </a:r>
            <a:r>
              <a:rPr lang="cs-CZ" sz="2200" b="1" dirty="0">
                <a:solidFill>
                  <a:srgbClr val="00A7BD"/>
                </a:solidFill>
              </a:rPr>
              <a:t>) Rokytno a Chvojenec (část)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</a:rPr>
              <a:t>Kontaktní osoba:	Vladimír Hovorka</a:t>
            </a: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</a:rPr>
              <a:t>Adresa:			Boženy Němcové 321, 					Pardubice 530 02</a:t>
            </a: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</a:rPr>
              <a:t>Telefon:			725 359 463</a:t>
            </a: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</a:rPr>
              <a:t>E- mail:			</a:t>
            </a:r>
            <a:r>
              <a:rPr lang="cs-CZ" sz="1600" dirty="0">
                <a:solidFill>
                  <a:srgbClr val="00B0F0"/>
                </a:solidFill>
              </a:rPr>
              <a:t>v</a:t>
            </a:r>
            <a:r>
              <a:rPr lang="cs-CZ" sz="1600" dirty="0">
                <a:solidFill>
                  <a:srgbClr val="4A4A49"/>
                </a:solidFill>
                <a:hlinkClick r:id="rId2"/>
              </a:rPr>
              <a:t>.hovorka@spucr.cz</a:t>
            </a:r>
            <a:endParaRPr lang="cs-CZ" sz="1600" dirty="0">
              <a:solidFill>
                <a:srgbClr val="4A4A49"/>
              </a:solidFill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600" dirty="0">
              <a:solidFill>
                <a:srgbClr val="4A4A49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800" b="1" dirty="0">
                <a:solidFill>
                  <a:srgbClr val="00A7BD"/>
                </a:solidFill>
              </a:rPr>
              <a:t>Základní legislativa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sz="1600" dirty="0">
                <a:solidFill>
                  <a:srgbClr val="FF0000"/>
                </a:solidFill>
              </a:rPr>
              <a:t>Zákon č. 139/2002 Sb.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dirty="0"/>
              <a:t>O pozemkových úpravách a pozemkových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dirty="0"/>
              <a:t>	úřadech ve znění pozdějších předpisů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dirty="0">
                <a:solidFill>
                  <a:srgbClr val="FF0000"/>
                </a:solidFill>
              </a:rPr>
              <a:t>Vyhláška č. 13/2014 Sb.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dirty="0"/>
              <a:t>O postupu při provádění pozemkových úprav a náležitostech návrhu pozemkových úprav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52778" t="13779" r="11111" b="9778"/>
          <a:stretch/>
        </p:blipFill>
        <p:spPr>
          <a:xfrm>
            <a:off x="5383761" y="2673753"/>
            <a:ext cx="4730621" cy="31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12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90550" y="1052574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Zahájení pozemkových úprav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02222" y="1816436"/>
            <a:ext cx="7736747" cy="88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indent="-285750">
              <a:lnSpc>
                <a:spcPct val="110000"/>
              </a:lnSpc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Veřejnou vyhláškou č.j. SPU 048394/2017 dne 9.3.2017 z podnětu stavebníka ( ŘSD – D35) </a:t>
            </a:r>
          </a:p>
          <a:p>
            <a:pPr marL="285750" indent="-285750">
              <a:lnSpc>
                <a:spcPct val="110000"/>
              </a:lnSpc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Obvod </a:t>
            </a:r>
            <a:r>
              <a:rPr lang="cs-CZ" altLang="cs-CZ" dirty="0" err="1"/>
              <a:t>KoPÚ</a:t>
            </a:r>
            <a:r>
              <a:rPr lang="cs-CZ" altLang="cs-CZ" dirty="0"/>
              <a:t> rozšířen o část katastrálního území Chvojenec</a:t>
            </a:r>
          </a:p>
          <a:p>
            <a:pPr marL="285750" indent="-285750">
              <a:lnSpc>
                <a:spcPct val="110000"/>
              </a:lnSpc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Celkové náklady 3 517 685 Kč vč. DPH (obvod 608 Ha.)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09659198-F2A1-5B5E-CB17-3915158E1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3099594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</a:rPr>
              <a:t>Zpracovatel </a:t>
            </a:r>
            <a:r>
              <a:rPr lang="cs-CZ" sz="2800" b="1" dirty="0" err="1">
                <a:solidFill>
                  <a:srgbClr val="C7CB08"/>
                </a:solidFill>
              </a:rPr>
              <a:t>KoPÚ</a:t>
            </a:r>
            <a:r>
              <a:rPr lang="cs-CZ" sz="2800" b="1" dirty="0">
                <a:solidFill>
                  <a:srgbClr val="C7CB08"/>
                </a:solidFill>
              </a:rPr>
              <a:t> Rokytno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F88E988A-BB76-C3A1-4D0C-2B6F4CAB0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22" y="3640609"/>
            <a:ext cx="4928131" cy="235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r>
              <a:rPr lang="cs-CZ" b="1" dirty="0">
                <a:solidFill>
                  <a:srgbClr val="00A7BD"/>
                </a:solidFill>
              </a:rPr>
              <a:t>AGROPLAN, spol. s.r.o. 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</a:rPr>
              <a:t>Ing. Petr Kubů, projektant Ing. Radek Dlouhý</a:t>
            </a:r>
          </a:p>
          <a:p>
            <a:pPr marL="285750" marR="0" indent="-28575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dirty="0">
                <a:solidFill>
                  <a:srgbClr val="4A4A49"/>
                </a:solidFill>
              </a:rPr>
              <a:t>Jeremenkova 9, Praha 4</a:t>
            </a:r>
          </a:p>
          <a:p>
            <a:pPr marL="0" indent="0">
              <a:lnSpc>
                <a:spcPct val="11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600" b="1" dirty="0">
              <a:solidFill>
                <a:srgbClr val="4A4A49"/>
              </a:solidFill>
            </a:endParaRPr>
          </a:p>
          <a:p>
            <a:pPr marL="285750" indent="-285750">
              <a:lnSpc>
                <a:spcPct val="110000"/>
              </a:lnSpc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1600" b="1" dirty="0">
                <a:solidFill>
                  <a:srgbClr val="4A4A49"/>
                </a:solidFill>
              </a:rPr>
              <a:t>Geodetická činnost</a:t>
            </a: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</a:rPr>
              <a:t>GEOVAP, spol. s.r.o.</a:t>
            </a: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dirty="0">
                <a:solidFill>
                  <a:srgbClr val="4A4A49"/>
                </a:solidFill>
              </a:rPr>
              <a:t>Ing. Jiří Fencl</a:t>
            </a:r>
            <a:endParaRPr lang="cs-CZ" sz="1800" dirty="0">
              <a:solidFill>
                <a:srgbClr val="4A4A49"/>
              </a:solidFill>
            </a:endParaRP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dirty="0">
                <a:solidFill>
                  <a:srgbClr val="4A4A49"/>
                </a:solidFill>
              </a:rPr>
              <a:t>Čechovo nábřeží 1790, Pardubice</a:t>
            </a:r>
            <a:endParaRPr lang="cs-CZ" sz="1800" b="1" dirty="0">
              <a:solidFill>
                <a:srgbClr val="4A4A49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14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6B05F2B4-F488-108F-D0B8-85DD1C8FE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05" y="995425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Obvod </a:t>
            </a:r>
            <a:r>
              <a:rPr lang="cs-CZ" sz="2800" b="1" dirty="0" err="1">
                <a:solidFill>
                  <a:srgbClr val="C7CB08"/>
                </a:solidFill>
                <a:latin typeface="Arial"/>
                <a:cs typeface="Arial"/>
              </a:rPr>
              <a:t>KoPÚ</a:t>
            </a: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 Rokytno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E60A3C8-76AA-9D1A-EEB1-B9A762054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" t="7587" r="2505" b="2422"/>
          <a:stretch/>
        </p:blipFill>
        <p:spPr>
          <a:xfrm rot="5400000">
            <a:off x="1710520" y="734130"/>
            <a:ext cx="4870552" cy="647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38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90550" y="999902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Průběh </a:t>
            </a:r>
            <a:r>
              <a:rPr lang="cs-CZ" sz="2800" b="1" dirty="0" err="1">
                <a:solidFill>
                  <a:srgbClr val="C7CB08"/>
                </a:solidFill>
                <a:latin typeface="Arial"/>
                <a:cs typeface="Arial"/>
              </a:rPr>
              <a:t>KoPÚ</a:t>
            </a:r>
            <a:endParaRPr lang="cs-CZ" sz="2800" b="1" dirty="0">
              <a:solidFill>
                <a:srgbClr val="C7CB08"/>
              </a:solidFill>
              <a:latin typeface="Arial"/>
              <a:cs typeface="Arial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963775" y="1729440"/>
            <a:ext cx="7499090" cy="438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Úvodní jednání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dirty="0">
                <a:solidFill>
                  <a:srgbClr val="4A4A49"/>
                </a:solidFill>
                <a:latin typeface="Arial"/>
                <a:cs typeface="Arial"/>
              </a:rPr>
              <a:t>28</a:t>
            </a:r>
            <a:r>
              <a:rPr lang="cs-CZ" sz="1800" dirty="0">
                <a:solidFill>
                  <a:srgbClr val="4A4A49"/>
                </a:solidFill>
                <a:latin typeface="Arial"/>
                <a:cs typeface="Arial"/>
              </a:rPr>
              <a:t>. 11. 2018 – vo</a:t>
            </a:r>
            <a:r>
              <a:rPr lang="cs-CZ" dirty="0">
                <a:solidFill>
                  <a:srgbClr val="4A4A49"/>
                </a:solidFill>
                <a:latin typeface="Arial"/>
                <a:cs typeface="Arial"/>
              </a:rPr>
              <a:t>lba sboru zástupců, úvodní informace o </a:t>
            </a:r>
            <a:r>
              <a:rPr lang="cs-CZ" dirty="0" err="1">
                <a:solidFill>
                  <a:srgbClr val="4A4A49"/>
                </a:solidFill>
                <a:latin typeface="Arial"/>
                <a:cs typeface="Arial"/>
              </a:rPr>
              <a:t>KoPÚ</a:t>
            </a:r>
            <a:endParaRPr lang="cs-CZ" dirty="0">
              <a:solidFill>
                <a:srgbClr val="4A4A49"/>
              </a:solidFill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Zjišťování (šetření) průběhu hranic pozemků a hranic v lesních komplexech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dirty="0">
                <a:solidFill>
                  <a:srgbClr val="4A4A49"/>
                </a:solidFill>
                <a:latin typeface="Arial"/>
                <a:cs typeface="Arial"/>
              </a:rPr>
              <a:t>proběhlo ve dnech 7.1., 21. </a:t>
            </a:r>
            <a:r>
              <a:rPr lang="cs-CZ">
                <a:solidFill>
                  <a:srgbClr val="4A4A49"/>
                </a:solidFill>
                <a:latin typeface="Arial"/>
                <a:cs typeface="Arial"/>
              </a:rPr>
              <a:t>1., </a:t>
            </a:r>
            <a:r>
              <a:rPr lang="cs-CZ" dirty="0">
                <a:solidFill>
                  <a:srgbClr val="4A4A49"/>
                </a:solidFill>
                <a:latin typeface="Arial"/>
                <a:cs typeface="Arial"/>
              </a:rPr>
              <a:t>12. 2., a 14. 2. 2019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Rozbor současného stavu </a:t>
            </a:r>
            <a:r>
              <a:rPr lang="cs-CZ" sz="1600" dirty="0">
                <a:solidFill>
                  <a:schemeClr val="tx1"/>
                </a:solidFill>
                <a:latin typeface="Arial"/>
                <a:cs typeface="Arial"/>
              </a:rPr>
              <a:t>– září 2019</a:t>
            </a:r>
            <a:br>
              <a:rPr lang="cs-CZ" sz="1600" dirty="0">
                <a:solidFill>
                  <a:schemeClr val="tx1"/>
                </a:solidFill>
                <a:latin typeface="Arial"/>
                <a:cs typeface="Arial"/>
              </a:rPr>
            </a:br>
            <a:endParaRPr lang="cs-CZ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Nároky </a:t>
            </a:r>
            <a: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  <a:t>– červenec 2021</a:t>
            </a:r>
            <a:b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</a:br>
            <a:endParaRPr lang="cs-CZ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Plán společných zařízení </a:t>
            </a:r>
            <a: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  <a:t>– </a:t>
            </a:r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květen</a:t>
            </a:r>
            <a: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  <a:t> 2021, aktualizace - duben 2023</a:t>
            </a:r>
            <a:br>
              <a:rPr lang="cs-CZ" b="1" dirty="0">
                <a:solidFill>
                  <a:srgbClr val="00A7BD"/>
                </a:solidFill>
                <a:latin typeface="Arial"/>
                <a:cs typeface="Arial"/>
              </a:rPr>
            </a:br>
            <a:endParaRPr lang="cs-CZ" b="1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Návrh nových pozemků</a:t>
            </a:r>
            <a: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  <a:t> – </a:t>
            </a:r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březen</a:t>
            </a:r>
            <a: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  <a:t> 2022 až únor 2024</a:t>
            </a:r>
            <a:endParaRPr lang="cs-CZ" b="1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838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2221" y="1224757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Zvolený sbor zástupců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02221" y="1883569"/>
            <a:ext cx="7736747" cy="339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Pozemkový úřad stanovil pro tento sbor zástupců počet členů 7 + 1 náhradník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Složení sboru 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zástupce obce (nevolený) – Petra Vrbatová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zástupce pozemkového úřadu (nevolený) – Vladimír Hovorka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Marcela Kamenická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Miloš Pospíšil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Ladislav Soukal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Jiří Fousek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Ing. Vladimír Řehounek</a:t>
            </a:r>
          </a:p>
          <a:p>
            <a:pPr marL="528637" lvl="1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>
                <a:solidFill>
                  <a:srgbClr val="00B0F0"/>
                </a:solidFill>
              </a:rPr>
              <a:t>Náhradník </a:t>
            </a:r>
            <a:r>
              <a:rPr lang="cs-CZ" altLang="cs-CZ" dirty="0"/>
              <a:t>– Aleš </a:t>
            </a:r>
            <a:r>
              <a:rPr lang="cs-CZ" altLang="cs-CZ" dirty="0" err="1"/>
              <a:t>Ledr</a:t>
            </a:r>
            <a:endParaRPr lang="cs-CZ" altLang="cs-CZ" dirty="0"/>
          </a:p>
          <a:p>
            <a:pPr marL="242887" lvl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24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B6A9E370-DF4E-5306-2110-3ABB48BE6B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399761"/>
              </p:ext>
            </p:extLst>
          </p:nvPr>
        </p:nvGraphicFramePr>
        <p:xfrm>
          <a:off x="1255363" y="928384"/>
          <a:ext cx="6633274" cy="5604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8143108" imgH="19248120" progId="AcroExch.Document.DC">
                  <p:embed/>
                </p:oleObj>
              </mc:Choice>
              <mc:Fallback>
                <p:oleObj name="Acrobat Document" r:id="rId2" imgW="18143108" imgH="192481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55363" y="928384"/>
                        <a:ext cx="6633274" cy="5604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8609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69252" y="1106294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Návrh nového uspořádání pozemků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702517" y="1729441"/>
            <a:ext cx="7844324" cy="162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Do kostry plánu společných zařízení jsou umísťovány nové pozemky za dodržení zákonných kritérií přiměřenosti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Nový návrh byl projednáván s každým vlastníkem 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/>
              <a:t>Nový návrh je platný pokud s ním </a:t>
            </a:r>
            <a:r>
              <a:rPr lang="cs-CZ" altLang="cs-CZ" b="1" dirty="0">
                <a:solidFill>
                  <a:schemeClr val="tx1"/>
                </a:solidFill>
              </a:rPr>
              <a:t>souhlasí vlastníci</a:t>
            </a:r>
            <a:r>
              <a:rPr lang="cs-CZ" altLang="cs-CZ" dirty="0">
                <a:solidFill>
                  <a:schemeClr val="tx1"/>
                </a:solidFill>
              </a:rPr>
              <a:t> alespoň </a:t>
            </a:r>
            <a:r>
              <a:rPr lang="cs-CZ" altLang="cs-CZ" b="1" dirty="0">
                <a:solidFill>
                  <a:schemeClr val="tx1"/>
                </a:solidFill>
              </a:rPr>
              <a:t>60% výměry řešených</a:t>
            </a:r>
            <a:r>
              <a:rPr lang="cs-CZ" altLang="cs-CZ" dirty="0">
                <a:solidFill>
                  <a:schemeClr val="tx1"/>
                </a:solidFill>
              </a:rPr>
              <a:t> pozemků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>
                <a:solidFill>
                  <a:schemeClr val="tx1"/>
                </a:solidFill>
              </a:rPr>
              <a:t>V řešeném území bylo dosaženo 100% souhlasů </a:t>
            </a:r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816417-6931-F0ED-0BC2-3CC4774AA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1" y="0"/>
            <a:ext cx="89965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3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90550" y="1070628"/>
            <a:ext cx="7415212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2800" b="1" dirty="0">
                <a:solidFill>
                  <a:srgbClr val="C7CB08"/>
                </a:solidFill>
                <a:latin typeface="Arial"/>
                <a:cs typeface="Arial"/>
              </a:rPr>
              <a:t>Další etapy a závěrečné práce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3B23B440-468D-36BE-D26D-4F3A6E37D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455" y="1729440"/>
            <a:ext cx="7499090" cy="450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Vydání rozhodnutí o schválení návrhu pozemkových úprav – tzv. 1. rozhodnutí</a:t>
            </a:r>
          </a:p>
          <a:p>
            <a:pPr marL="534988" indent="-268288"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cs-CZ" dirty="0">
                <a:solidFill>
                  <a:schemeClr val="tx1"/>
                </a:solidFill>
              </a:rPr>
              <a:t>Nelze bez souhlasu s SPU převádět vlastnická práva k pozemkům dotčených </a:t>
            </a:r>
            <a:r>
              <a:rPr lang="cs-CZ" altLang="cs-CZ" dirty="0" err="1">
                <a:solidFill>
                  <a:schemeClr val="tx1"/>
                </a:solidFill>
              </a:rPr>
              <a:t>KoPÚ</a:t>
            </a:r>
            <a:endParaRPr lang="cs-CZ" altLang="cs-CZ" dirty="0">
              <a:solidFill>
                <a:schemeClr val="tx1"/>
              </a:solidFill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b="1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b="1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Vydání rozhodnutí o výměně a přechodu vlastnických práv – tzv. 2. rozhodnutí</a:t>
            </a: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Vypracování nové mapy DKM</a:t>
            </a:r>
            <a:endParaRPr lang="cs-CZ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Zápis nového stavu do Katastru nemovitostí</a:t>
            </a:r>
          </a:p>
          <a:p>
            <a:pPr marL="534988" indent="-268288"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dirty="0"/>
              <a:t>Dojde k zrušení původních pozemků a zakreslení nových dle návrhu – zrušeny původní nájemní smlouvy, FÚ aj. </a:t>
            </a:r>
            <a:br>
              <a:rPr lang="cs-CZ" sz="1800" dirty="0">
                <a:solidFill>
                  <a:schemeClr val="tx1"/>
                </a:solidFill>
                <a:latin typeface="Arial"/>
                <a:cs typeface="Arial"/>
              </a:rPr>
            </a:br>
            <a:endParaRPr lang="cs-CZ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Vytýčení vlastnických hranic </a:t>
            </a:r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– v případě zájmu</a:t>
            </a:r>
            <a:br>
              <a:rPr lang="cs-CZ" b="1" dirty="0">
                <a:solidFill>
                  <a:srgbClr val="00A7BD"/>
                </a:solidFill>
                <a:latin typeface="Arial"/>
                <a:cs typeface="Arial"/>
              </a:rPr>
            </a:br>
            <a:endParaRPr lang="cs-CZ" b="1" dirty="0">
              <a:solidFill>
                <a:srgbClr val="00A7BD"/>
              </a:solidFill>
              <a:latin typeface="Arial"/>
              <a:cs typeface="Arial"/>
            </a:endParaRPr>
          </a:p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b="1" dirty="0">
                <a:solidFill>
                  <a:srgbClr val="00A7BD"/>
                </a:solidFill>
                <a:latin typeface="Arial"/>
                <a:cs typeface="Arial"/>
              </a:rPr>
              <a:t>Realizace společných zařízení v terénu</a:t>
            </a:r>
          </a:p>
        </p:txBody>
      </p:sp>
    </p:spTree>
    <p:extLst>
      <p:ext uri="{BB962C8B-B14F-4D97-AF65-F5344CB8AC3E}">
        <p14:creationId xmlns:p14="http://schemas.microsoft.com/office/powerpoint/2010/main" val="210377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build="p"/>
    </p:bldLst>
  </p:timing>
</p:sld>
</file>

<file path=ppt/theme/theme1.xml><?xml version="1.0" encoding="utf-8"?>
<a:theme xmlns:a="http://schemas.openxmlformats.org/drawingml/2006/main" name="ROYALCANINE_theme1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CCCCCC"/>
      </a:lt2>
      <a:accent1>
        <a:srgbClr val="C7CB08"/>
      </a:accent1>
      <a:accent2>
        <a:srgbClr val="13A54D"/>
      </a:accent2>
      <a:accent3>
        <a:srgbClr val="6F381A"/>
      </a:accent3>
      <a:accent4>
        <a:srgbClr val="354261"/>
      </a:accent4>
      <a:accent5>
        <a:srgbClr val="8D6A8E"/>
      </a:accent5>
      <a:accent6>
        <a:srgbClr val="4A4A49"/>
      </a:accent6>
      <a:hlink>
        <a:srgbClr val="00A7BD"/>
      </a:hlink>
      <a:folHlink>
        <a:srgbClr val="EE753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>
              <a:solidFill>
                <a:srgbClr val="3465A4"/>
              </a:solidFill>
              <a:round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lIns="90000" tIns="60840" rIns="90000" bIns="45000"/>
      <a:lstStyle>
        <a:defPPr>
          <a:buClrTx/>
          <a:buFontTx/>
          <a:buNone/>
          <a:defRPr b="1" dirty="0">
            <a:solidFill>
              <a:srgbClr val="FFFFF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10792</TotalTime>
  <Words>490</Words>
  <Application>Microsoft Office PowerPoint</Application>
  <PresentationFormat>Předvádění na obrazovce (4:3)</PresentationFormat>
  <Paragraphs>77</Paragraphs>
  <Slides>9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ROYALCANINE_theme1</vt:lpstr>
      <vt:lpstr>Acrobat Document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Lucka</dc:creator>
  <cp:lastModifiedBy>obecní úřad</cp:lastModifiedBy>
  <cp:revision>334</cp:revision>
  <dcterms:created xsi:type="dcterms:W3CDTF">2016-03-27T18:11:46Z</dcterms:created>
  <dcterms:modified xsi:type="dcterms:W3CDTF">2024-05-16T08:45:19Z</dcterms:modified>
</cp:coreProperties>
</file>